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F84F86D-CD1B-48E6-8753-DC4793FA454E}">
  <a:tblStyle styleId="{5F84F86D-CD1B-48E6-8753-DC4793FA454E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35002dd1663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g35002dd1663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5e1afe82f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35e1afe82f7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4e63f7c31a_0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4e63f7c31a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_HEADER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Google Shape;67;p15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{5F84F86D-CD1B-48E6-8753-DC4793FA454E}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68" name="Google Shape;68;p15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9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{5F84F86D-CD1B-48E6-8753-DC4793FA454E}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passing or extending across a continent; especially in reference to railroads</a:t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“In all of the many pages of serious writing about the construction of the Transcontinental Railroad, authors might describe the enormous efforts of the Chinese. They name but a few, however, let alone tell us something about them as living beings.”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11150" lvl="0" marL="45720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Font typeface="Inter"/>
                        <a:buChar char="-"/>
                      </a:pP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Gordon H. Chang, </a:t>
                      </a:r>
                      <a:r>
                        <a:rPr i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Ghosts of Gold Mountain: The Epic Story of the Chinese Who Built the Transcontinental Railroad</a:t>
                      </a:r>
                      <a:r>
                        <a:rPr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, 2019.</a:t>
                      </a:r>
                      <a:endParaRPr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 anchor="b"/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Transcontinental</a:t>
            </a:r>
            <a:endParaRPr b="1" sz="29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6"/>
          <p:cNvSpPr txBox="1"/>
          <p:nvPr/>
        </p:nvSpPr>
        <p:spPr>
          <a:xfrm>
            <a:off x="137990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idx="2" type="body"/>
          </p:nvPr>
        </p:nvSpPr>
        <p:spPr>
          <a:xfrm>
            <a:off x="470450" y="178525"/>
            <a:ext cx="4302600" cy="42489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latin typeface="Inter"/>
                <a:ea typeface="Inter"/>
                <a:cs typeface="Inter"/>
                <a:sym typeface="Inter"/>
              </a:rPr>
              <a:t>QUICKWRITE: </a:t>
            </a:r>
            <a:r>
              <a:rPr lang="en" sz="1500">
                <a:latin typeface="Inter"/>
                <a:ea typeface="Inter"/>
                <a:cs typeface="Inter"/>
                <a:sym typeface="Inter"/>
              </a:rPr>
              <a:t>In 3-5 sentences, answer the following prompt.</a:t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500">
                <a:latin typeface="Inter"/>
                <a:ea typeface="Inter"/>
                <a:cs typeface="Inter"/>
                <a:sym typeface="Inter"/>
              </a:rPr>
              <a:t>How does this railroad advertisement try to convince people to travel west, and what does it suggest about what people valued during this time?</a:t>
            </a:r>
            <a:endParaRPr b="1" i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500">
              <a:solidFill>
                <a:srgbClr val="E95C3D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2" name="Google Shape;82;p17"/>
          <p:cNvSpPr txBox="1"/>
          <p:nvPr/>
        </p:nvSpPr>
        <p:spPr>
          <a:xfrm>
            <a:off x="1324050" y="4601500"/>
            <a:ext cx="6495900" cy="4827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rgbClr val="E95C3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  Date: ________ Class: ____________________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83" name="Google Shape;83;p17"/>
          <p:cNvSpPr txBox="1"/>
          <p:nvPr/>
        </p:nvSpPr>
        <p:spPr>
          <a:xfrm>
            <a:off x="5005225" y="3633600"/>
            <a:ext cx="38877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</a:t>
            </a:r>
            <a:r>
              <a:rPr lang="en" sz="1200">
                <a:solidFill>
                  <a:srgbClr val="202122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The Cooper Collection of US Railroad History, “Timetable and Map of the Union and Central Pacific Railroad Line "The Great American Over-Land Route," 1881. Public Domain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5450" y="76200"/>
            <a:ext cx="4057359" cy="355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